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71" r:id="rId5"/>
    <p:sldId id="276" r:id="rId6"/>
    <p:sldId id="279" r:id="rId7"/>
    <p:sldId id="277" r:id="rId8"/>
    <p:sldId id="281" r:id="rId9"/>
    <p:sldId id="278" r:id="rId10"/>
    <p:sldId id="280" r:id="rId11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FF5722"/>
    <a:srgbClr val="2E8CE6"/>
    <a:srgbClr val="FF9800"/>
    <a:srgbClr val="00C853"/>
    <a:srgbClr val="00BCD4"/>
    <a:srgbClr val="29B6F6"/>
    <a:srgbClr val="03A9F4"/>
    <a:srgbClr val="42A5F5"/>
    <a:srgbClr val="219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7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2E824-8585-41C6-BE80-F5B381D462A0}" type="datetimeFigureOut">
              <a:rPr lang="zh-CN" altLang="en-US" smtClean="0"/>
              <a:t>2024-08-15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16AB1-0C78-4E7A-A788-E61A0120C66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40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形 10">
            <a:extLst>
              <a:ext uri="{FF2B5EF4-FFF2-40B4-BE49-F238E27FC236}">
                <a16:creationId xmlns:a16="http://schemas.microsoft.com/office/drawing/2014/main" id="{D0509765-371F-4E76-A927-3542903390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131642"/>
            <a:ext cx="12192000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4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形 2">
            <a:extLst>
              <a:ext uri="{FF2B5EF4-FFF2-40B4-BE49-F238E27FC236}">
                <a16:creationId xmlns:a16="http://schemas.microsoft.com/office/drawing/2014/main" id="{D4DFDDF4-4E87-4F0E-A96B-3339D82BE7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81000"/>
            <a:ext cx="1219200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33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形 10">
            <a:extLst>
              <a:ext uri="{FF2B5EF4-FFF2-40B4-BE49-F238E27FC236}">
                <a16:creationId xmlns:a16="http://schemas.microsoft.com/office/drawing/2014/main" id="{DA45C4ED-A80E-4DD1-9B32-31E4BE0CE8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3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26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05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1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slide" Target="slide4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19" Type="http://schemas.openxmlformats.org/officeDocument/2006/relationships/slide" Target="slide2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B493389F-1067-4214-8CFF-30F526DA2188}"/>
              </a:ext>
            </a:extLst>
          </p:cNvPr>
          <p:cNvSpPr txBox="1"/>
          <p:nvPr/>
        </p:nvSpPr>
        <p:spPr>
          <a:xfrm>
            <a:off x="604503" y="2521747"/>
            <a:ext cx="1134088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4000" b="1" spc="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报告标题（考生可自行设计制作）</a:t>
            </a:r>
            <a:endParaRPr lang="zh-CN" altLang="en-US" sz="4000" b="1" spc="600" dirty="0"/>
          </a:p>
        </p:txBody>
      </p:sp>
      <p:pic>
        <p:nvPicPr>
          <p:cNvPr id="7" name="图形 6">
            <a:extLst>
              <a:ext uri="{FF2B5EF4-FFF2-40B4-BE49-F238E27FC236}">
                <a16:creationId xmlns:a16="http://schemas.microsoft.com/office/drawing/2014/main" id="{DC95CAD3-7894-4481-AF4E-1DF6D5B38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85063" y="5105400"/>
            <a:ext cx="480681" cy="25299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69A612B-2D72-4B32-8E25-E25F4C680148}"/>
              </a:ext>
            </a:extLst>
          </p:cNvPr>
          <p:cNvSpPr txBox="1"/>
          <p:nvPr/>
        </p:nvSpPr>
        <p:spPr>
          <a:xfrm>
            <a:off x="8165743" y="4968811"/>
            <a:ext cx="3435707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姓名</a:t>
            </a:r>
            <a:br>
              <a:rPr lang="en-US" altLang="zh-CN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pc="200" dirty="0">
                <a:solidFill>
                  <a:srgbClr val="2E8CE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64949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五、结论与建议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8CC904-E16E-48C3-A90A-34DCE8A99750}"/>
              </a:ext>
            </a:extLst>
          </p:cNvPr>
          <p:cNvSpPr txBox="1"/>
          <p:nvPr/>
        </p:nvSpPr>
        <p:spPr>
          <a:xfrm>
            <a:off x="1160452" y="1089442"/>
            <a:ext cx="8349308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  个人体会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zh-CN" alt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8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H_Entry_1">
            <a:hlinkClick r:id="rId19" action="ppaction://hlinksldjump"/>
            <a:extLst>
              <a:ext uri="{FF2B5EF4-FFF2-40B4-BE49-F238E27FC236}">
                <a16:creationId xmlns:a16="http://schemas.microsoft.com/office/drawing/2014/main" id="{F403FE2F-8451-4D97-85BC-1440DBE6086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229730" y="1235028"/>
            <a:ext cx="3578317" cy="517830"/>
          </a:xfrm>
          <a:prstGeom prst="rect">
            <a:avLst/>
          </a:prstGeom>
          <a:solidFill>
            <a:srgbClr val="F1FAFD"/>
          </a:solidFill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0" rIns="0" bIns="0" rtlCol="0" anchor="ctr">
            <a:normAutofit/>
          </a:bodyPr>
          <a:lstStyle/>
          <a:p>
            <a:r>
              <a:rPr lang="zh-CN" altLang="en-US" sz="2400" dirty="0">
                <a:solidFill>
                  <a:srgbClr val="1C97C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选题背景</a:t>
            </a:r>
          </a:p>
        </p:txBody>
      </p:sp>
      <p:sp>
        <p:nvSpPr>
          <p:cNvPr id="7" name="MH_Number_1">
            <a:hlinkClick r:id="rId19" action="ppaction://hlinksldjump"/>
            <a:extLst>
              <a:ext uri="{FF2B5EF4-FFF2-40B4-BE49-F238E27FC236}">
                <a16:creationId xmlns:a16="http://schemas.microsoft.com/office/drawing/2014/main" id="{E177A086-B17D-4367-87B7-149A36C97C3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575364" y="1269788"/>
            <a:ext cx="448310" cy="448310"/>
          </a:xfrm>
          <a:prstGeom prst="ellipse">
            <a:avLst/>
          </a:prstGeom>
          <a:noFill/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dirty="0">
                <a:solidFill>
                  <a:srgbClr val="1C97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CN" altLang="en-US" sz="2400" dirty="0">
              <a:solidFill>
                <a:srgbClr val="1C97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MH_Others_1">
            <a:extLst>
              <a:ext uri="{FF2B5EF4-FFF2-40B4-BE49-F238E27FC236}">
                <a16:creationId xmlns:a16="http://schemas.microsoft.com/office/drawing/2014/main" id="{874E62CB-6E8F-4F32-9EF5-FFA3E2BD12D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164326" y="1235028"/>
            <a:ext cx="65405" cy="517830"/>
          </a:xfrm>
          <a:prstGeom prst="rect">
            <a:avLst/>
          </a:prstGeom>
          <a:solidFill>
            <a:srgbClr val="39B4E2"/>
          </a:solidFill>
          <a:ln w="3175">
            <a:solidFill>
              <a:srgbClr val="39B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400">
              <a:solidFill>
                <a:srgbClr val="1C97C2"/>
              </a:solidFill>
            </a:endParaRPr>
          </a:p>
        </p:txBody>
      </p:sp>
      <p:sp>
        <p:nvSpPr>
          <p:cNvPr id="9" name="MH_Entry_2">
            <a:hlinkClick r:id="rId20" action="ppaction://hlinksldjump"/>
            <a:extLst>
              <a:ext uri="{FF2B5EF4-FFF2-40B4-BE49-F238E27FC236}">
                <a16:creationId xmlns:a16="http://schemas.microsoft.com/office/drawing/2014/main" id="{8CDD75A9-4C2F-40CF-9168-1702AD53150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5229730" y="2241276"/>
            <a:ext cx="3578317" cy="517830"/>
          </a:xfrm>
          <a:prstGeom prst="rect">
            <a:avLst/>
          </a:prstGeom>
          <a:solidFill>
            <a:srgbClr val="F1FAFD"/>
          </a:solidFill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0" rIns="0" bIns="0" rtlCol="0" anchor="ctr">
            <a:normAutofit/>
          </a:bodyPr>
          <a:lstStyle/>
          <a:p>
            <a:r>
              <a:rPr lang="zh-CN" altLang="en-US" sz="2400" dirty="0">
                <a:solidFill>
                  <a:srgbClr val="1C97C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框架与结构</a:t>
            </a:r>
          </a:p>
        </p:txBody>
      </p:sp>
      <p:sp>
        <p:nvSpPr>
          <p:cNvPr id="10" name="MH_Number_2">
            <a:hlinkClick r:id="rId20" action="ppaction://hlinksldjump"/>
            <a:extLst>
              <a:ext uri="{FF2B5EF4-FFF2-40B4-BE49-F238E27FC236}">
                <a16:creationId xmlns:a16="http://schemas.microsoft.com/office/drawing/2014/main" id="{9CC569DD-3D4A-4145-BB2E-D518239F405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575364" y="2276036"/>
            <a:ext cx="448310" cy="448310"/>
          </a:xfrm>
          <a:prstGeom prst="ellipse">
            <a:avLst/>
          </a:prstGeom>
          <a:noFill/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>
                <a:solidFill>
                  <a:srgbClr val="1C97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CN" altLang="en-US" sz="2400" dirty="0">
              <a:solidFill>
                <a:srgbClr val="1C97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MH_Others_2">
            <a:extLst>
              <a:ext uri="{FF2B5EF4-FFF2-40B4-BE49-F238E27FC236}">
                <a16:creationId xmlns:a16="http://schemas.microsoft.com/office/drawing/2014/main" id="{B897FCF9-7C13-4DB1-907F-606097853BC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5164326" y="2241276"/>
            <a:ext cx="65405" cy="517830"/>
          </a:xfrm>
          <a:prstGeom prst="rect">
            <a:avLst/>
          </a:prstGeom>
          <a:solidFill>
            <a:srgbClr val="39B4E2"/>
          </a:solidFill>
          <a:ln w="3175">
            <a:solidFill>
              <a:srgbClr val="39B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400">
              <a:solidFill>
                <a:srgbClr val="1C97C2"/>
              </a:solidFill>
            </a:endParaRPr>
          </a:p>
        </p:txBody>
      </p:sp>
      <p:sp>
        <p:nvSpPr>
          <p:cNvPr id="12" name="MH_Others_3">
            <a:extLst>
              <a:ext uri="{FF2B5EF4-FFF2-40B4-BE49-F238E27FC236}">
                <a16:creationId xmlns:a16="http://schemas.microsoft.com/office/drawing/2014/main" id="{3BECB596-D8F8-498B-9680-727B9D6702CD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559110" y="1913964"/>
            <a:ext cx="1435100" cy="27559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zh-CN" altLang="en-US" sz="6600" dirty="0">
                <a:solidFill>
                  <a:srgbClr val="39B4E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endParaRPr lang="en-US" altLang="zh-CN" sz="6600" dirty="0">
              <a:solidFill>
                <a:srgbClr val="39B4E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6600" dirty="0">
                <a:solidFill>
                  <a:srgbClr val="39B4E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录</a:t>
            </a:r>
          </a:p>
        </p:txBody>
      </p:sp>
      <p:sp>
        <p:nvSpPr>
          <p:cNvPr id="14" name="MH_Others_4">
            <a:extLst>
              <a:ext uri="{FF2B5EF4-FFF2-40B4-BE49-F238E27FC236}">
                <a16:creationId xmlns:a16="http://schemas.microsoft.com/office/drawing/2014/main" id="{57959F58-E1A0-4F97-BD08-1DB17D988EF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 rot="5400000">
            <a:off x="-259278" y="2963924"/>
            <a:ext cx="36934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200" spc="400" dirty="0">
                <a:solidFill>
                  <a:srgbClr val="DDDDD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spc="400" dirty="0">
              <a:solidFill>
                <a:srgbClr val="DDDDD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MH_Entry_2">
            <a:hlinkClick r:id="rId20" action="ppaction://hlinksldjump"/>
            <a:extLst>
              <a:ext uri="{FF2B5EF4-FFF2-40B4-BE49-F238E27FC236}">
                <a16:creationId xmlns:a16="http://schemas.microsoft.com/office/drawing/2014/main" id="{7B6E2B2F-3895-400A-83A7-FAA64E3EE02E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5229730" y="4218125"/>
            <a:ext cx="3578317" cy="517830"/>
          </a:xfrm>
          <a:prstGeom prst="rect">
            <a:avLst/>
          </a:prstGeom>
          <a:solidFill>
            <a:srgbClr val="F1FAFD"/>
          </a:solidFill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0" rIns="0" bIns="0" rtlCol="0" anchor="ctr">
            <a:normAutofit/>
          </a:bodyPr>
          <a:lstStyle/>
          <a:p>
            <a:r>
              <a:rPr lang="zh-CN" altLang="en-US" sz="2400" dirty="0">
                <a:solidFill>
                  <a:srgbClr val="1C97C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亮点与重点</a:t>
            </a:r>
          </a:p>
        </p:txBody>
      </p:sp>
      <p:sp>
        <p:nvSpPr>
          <p:cNvPr id="16" name="MH_Number_2">
            <a:hlinkClick r:id="rId20" action="ppaction://hlinksldjump"/>
            <a:extLst>
              <a:ext uri="{FF2B5EF4-FFF2-40B4-BE49-F238E27FC236}">
                <a16:creationId xmlns:a16="http://schemas.microsoft.com/office/drawing/2014/main" id="{345FC344-307F-4D3F-B3D4-882682BE6708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4575364" y="4252885"/>
            <a:ext cx="448310" cy="448310"/>
          </a:xfrm>
          <a:prstGeom prst="ellipse">
            <a:avLst/>
          </a:prstGeom>
          <a:noFill/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dirty="0">
                <a:solidFill>
                  <a:srgbClr val="1C97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CN" altLang="en-US" sz="2400" dirty="0">
              <a:solidFill>
                <a:srgbClr val="1C97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MH_Others_2">
            <a:extLst>
              <a:ext uri="{FF2B5EF4-FFF2-40B4-BE49-F238E27FC236}">
                <a16:creationId xmlns:a16="http://schemas.microsoft.com/office/drawing/2014/main" id="{5C83863D-F9CE-4811-8129-52AB7970A8B5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5164326" y="4218125"/>
            <a:ext cx="65405" cy="517830"/>
          </a:xfrm>
          <a:prstGeom prst="rect">
            <a:avLst/>
          </a:prstGeom>
          <a:solidFill>
            <a:srgbClr val="39B4E2"/>
          </a:solidFill>
          <a:ln w="3175">
            <a:solidFill>
              <a:srgbClr val="39B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400">
              <a:solidFill>
                <a:srgbClr val="1C97C2"/>
              </a:solidFill>
            </a:endParaRPr>
          </a:p>
        </p:txBody>
      </p:sp>
      <p:sp>
        <p:nvSpPr>
          <p:cNvPr id="18" name="MH_Entry_2">
            <a:hlinkClick r:id="rId20" action="ppaction://hlinksldjump"/>
            <a:extLst>
              <a:ext uri="{FF2B5EF4-FFF2-40B4-BE49-F238E27FC236}">
                <a16:creationId xmlns:a16="http://schemas.microsoft.com/office/drawing/2014/main" id="{6CFA21C4-A67A-4849-BDB2-7AAEE47B161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229730" y="5273838"/>
            <a:ext cx="3578317" cy="517830"/>
          </a:xfrm>
          <a:prstGeom prst="rect">
            <a:avLst/>
          </a:prstGeom>
          <a:solidFill>
            <a:srgbClr val="F1FAFD"/>
          </a:solidFill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0" rIns="0" bIns="0" rtlCol="0" anchor="ctr">
            <a:normAutofit/>
          </a:bodyPr>
          <a:lstStyle/>
          <a:p>
            <a:r>
              <a:rPr lang="zh-CN" altLang="en-US" sz="2400" dirty="0">
                <a:solidFill>
                  <a:srgbClr val="1C97C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结论与建议</a:t>
            </a:r>
          </a:p>
        </p:txBody>
      </p:sp>
      <p:sp>
        <p:nvSpPr>
          <p:cNvPr id="19" name="MH_Number_2">
            <a:hlinkClick r:id="rId20" action="ppaction://hlinksldjump"/>
            <a:extLst>
              <a:ext uri="{FF2B5EF4-FFF2-40B4-BE49-F238E27FC236}">
                <a16:creationId xmlns:a16="http://schemas.microsoft.com/office/drawing/2014/main" id="{EE85D904-C657-4E73-B5E1-7A5BE8A8C65F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4575364" y="5308598"/>
            <a:ext cx="448310" cy="448310"/>
          </a:xfrm>
          <a:prstGeom prst="ellipse">
            <a:avLst/>
          </a:prstGeom>
          <a:noFill/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dirty="0">
                <a:solidFill>
                  <a:srgbClr val="1C97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zh-CN" altLang="en-US" sz="2400" dirty="0">
              <a:solidFill>
                <a:srgbClr val="1C97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MH_Others_2">
            <a:extLst>
              <a:ext uri="{FF2B5EF4-FFF2-40B4-BE49-F238E27FC236}">
                <a16:creationId xmlns:a16="http://schemas.microsoft.com/office/drawing/2014/main" id="{3953F891-6766-45D2-A0BD-F1CFE5699D6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164326" y="5273838"/>
            <a:ext cx="65405" cy="517830"/>
          </a:xfrm>
          <a:prstGeom prst="rect">
            <a:avLst/>
          </a:prstGeom>
          <a:solidFill>
            <a:srgbClr val="39B4E2"/>
          </a:solidFill>
          <a:ln w="3175">
            <a:solidFill>
              <a:srgbClr val="39B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400">
              <a:solidFill>
                <a:srgbClr val="1C97C2"/>
              </a:solidFill>
            </a:endParaRPr>
          </a:p>
        </p:txBody>
      </p:sp>
      <p:sp>
        <p:nvSpPr>
          <p:cNvPr id="21" name="MH_Entry_2">
            <a:hlinkClick r:id="rId20" action="ppaction://hlinksldjump"/>
            <a:extLst>
              <a:ext uri="{FF2B5EF4-FFF2-40B4-BE49-F238E27FC236}">
                <a16:creationId xmlns:a16="http://schemas.microsoft.com/office/drawing/2014/main" id="{5A03E1DB-E15D-416B-9E8E-A9DD69E5DE9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5229730" y="3231931"/>
            <a:ext cx="3578317" cy="517830"/>
          </a:xfrm>
          <a:prstGeom prst="rect">
            <a:avLst/>
          </a:prstGeom>
          <a:solidFill>
            <a:srgbClr val="F1FAFD"/>
          </a:solidFill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0" rIns="0" bIns="0" rtlCol="0" anchor="ctr">
            <a:normAutofit/>
          </a:bodyPr>
          <a:lstStyle/>
          <a:p>
            <a:r>
              <a:rPr lang="zh-CN" altLang="en-US" sz="2400" dirty="0">
                <a:solidFill>
                  <a:srgbClr val="1C97C2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技术关键点</a:t>
            </a:r>
          </a:p>
        </p:txBody>
      </p:sp>
      <p:sp>
        <p:nvSpPr>
          <p:cNvPr id="22" name="MH_Number_2">
            <a:hlinkClick r:id="rId20" action="ppaction://hlinksldjump"/>
            <a:extLst>
              <a:ext uri="{FF2B5EF4-FFF2-40B4-BE49-F238E27FC236}">
                <a16:creationId xmlns:a16="http://schemas.microsoft.com/office/drawing/2014/main" id="{DBDEEE78-2029-4919-90EF-4A3FA80CB201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4575364" y="3266691"/>
            <a:ext cx="448310" cy="448310"/>
          </a:xfrm>
          <a:prstGeom prst="ellipse">
            <a:avLst/>
          </a:prstGeom>
          <a:noFill/>
          <a:ln w="3175">
            <a:solidFill>
              <a:srgbClr val="ABE0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altLang="zh-CN" sz="2400" dirty="0">
                <a:solidFill>
                  <a:srgbClr val="1C97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CN" altLang="en-US" sz="2400" dirty="0">
              <a:solidFill>
                <a:srgbClr val="1C97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MH_Others_2">
            <a:extLst>
              <a:ext uri="{FF2B5EF4-FFF2-40B4-BE49-F238E27FC236}">
                <a16:creationId xmlns:a16="http://schemas.microsoft.com/office/drawing/2014/main" id="{69B23F01-1176-435E-B120-7DFCE557D75B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5164326" y="3231931"/>
            <a:ext cx="65405" cy="517830"/>
          </a:xfrm>
          <a:prstGeom prst="rect">
            <a:avLst/>
          </a:prstGeom>
          <a:solidFill>
            <a:srgbClr val="39B4E2"/>
          </a:solidFill>
          <a:ln w="3175">
            <a:solidFill>
              <a:srgbClr val="39B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2400">
              <a:solidFill>
                <a:srgbClr val="1C97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02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C319ADFE-3225-4E83-9069-A8747B9D6BCA}"/>
              </a:ext>
            </a:extLst>
          </p:cNvPr>
          <p:cNvSpPr/>
          <p:nvPr/>
        </p:nvSpPr>
        <p:spPr>
          <a:xfrm>
            <a:off x="6307953" y="3907604"/>
            <a:ext cx="5067300" cy="1924050"/>
          </a:xfrm>
          <a:prstGeom prst="roundRect">
            <a:avLst>
              <a:gd name="adj" fmla="val 4685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DE1353CB-F15A-403D-8350-A6D83CA40AA2}"/>
              </a:ext>
            </a:extLst>
          </p:cNvPr>
          <p:cNvSpPr/>
          <p:nvPr/>
        </p:nvSpPr>
        <p:spPr>
          <a:xfrm>
            <a:off x="6307953" y="1657350"/>
            <a:ext cx="5067300" cy="1924050"/>
          </a:xfrm>
          <a:prstGeom prst="roundRect">
            <a:avLst>
              <a:gd name="adj" fmla="val 4685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EA4D6A53-C9AD-4E35-BF1F-2218FCF68381}"/>
              </a:ext>
            </a:extLst>
          </p:cNvPr>
          <p:cNvSpPr/>
          <p:nvPr/>
        </p:nvSpPr>
        <p:spPr>
          <a:xfrm>
            <a:off x="685800" y="3907604"/>
            <a:ext cx="5067300" cy="1924050"/>
          </a:xfrm>
          <a:prstGeom prst="roundRect">
            <a:avLst>
              <a:gd name="adj" fmla="val 4685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926266D3-5712-4088-8116-5BF0FEC7A13B}"/>
              </a:ext>
            </a:extLst>
          </p:cNvPr>
          <p:cNvSpPr/>
          <p:nvPr/>
        </p:nvSpPr>
        <p:spPr>
          <a:xfrm>
            <a:off x="685800" y="1657350"/>
            <a:ext cx="5067300" cy="1924050"/>
          </a:xfrm>
          <a:prstGeom prst="roundRect">
            <a:avLst>
              <a:gd name="adj" fmla="val 4685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一、选题背景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 descr="OCR技术">
            <a:extLst>
              <a:ext uri="{FF2B5EF4-FFF2-40B4-BE49-F238E27FC236}">
                <a16:creationId xmlns:a16="http://schemas.microsoft.com/office/drawing/2014/main" id="{B7E6AE77-BD2C-40E2-B2E6-4BC502445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47" y="2069979"/>
            <a:ext cx="1181698" cy="118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NLP技术">
            <a:extLst>
              <a:ext uri="{FF2B5EF4-FFF2-40B4-BE49-F238E27FC236}">
                <a16:creationId xmlns:a16="http://schemas.microsoft.com/office/drawing/2014/main" id="{E4B70B56-0CBD-4DDD-AEA5-9DA89B1B0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575" y="2069979"/>
            <a:ext cx="1235075" cy="109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数据仓库技术">
            <a:extLst>
              <a:ext uri="{FF2B5EF4-FFF2-40B4-BE49-F238E27FC236}">
                <a16:creationId xmlns:a16="http://schemas.microsoft.com/office/drawing/2014/main" id="{476B0639-2B12-4D87-BC4C-8C7095D39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21" y="4345108"/>
            <a:ext cx="1079284" cy="109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数据抓取技术">
            <a:extLst>
              <a:ext uri="{FF2B5EF4-FFF2-40B4-BE49-F238E27FC236}">
                <a16:creationId xmlns:a16="http://schemas.microsoft.com/office/drawing/2014/main" id="{027C2704-0840-490C-B36A-BC567494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575" y="4249707"/>
            <a:ext cx="1333500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12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二、框架与结构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26CEC6F9-C749-4D56-BA78-942F6C38BE50}"/>
              </a:ext>
            </a:extLst>
          </p:cNvPr>
          <p:cNvGrpSpPr/>
          <p:nvPr/>
        </p:nvGrpSpPr>
        <p:grpSpPr>
          <a:xfrm>
            <a:off x="640292" y="830531"/>
            <a:ext cx="9408170" cy="5654483"/>
            <a:chOff x="550838" y="1001367"/>
            <a:chExt cx="10689453" cy="6424558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C319ADFE-3225-4E83-9069-A8747B9D6BCA}"/>
                </a:ext>
              </a:extLst>
            </p:cNvPr>
            <p:cNvSpPr/>
            <p:nvPr/>
          </p:nvSpPr>
          <p:spPr>
            <a:xfrm>
              <a:off x="6172991" y="3251621"/>
              <a:ext cx="5067300" cy="1924050"/>
            </a:xfrm>
            <a:prstGeom prst="roundRect">
              <a:avLst>
                <a:gd name="adj" fmla="val 468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DE1353CB-F15A-403D-8350-A6D83CA40AA2}"/>
                </a:ext>
              </a:extLst>
            </p:cNvPr>
            <p:cNvSpPr/>
            <p:nvPr/>
          </p:nvSpPr>
          <p:spPr>
            <a:xfrm>
              <a:off x="6172991" y="1001367"/>
              <a:ext cx="5067300" cy="1924050"/>
            </a:xfrm>
            <a:prstGeom prst="roundRect">
              <a:avLst>
                <a:gd name="adj" fmla="val 468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: 圆角 13">
              <a:extLst>
                <a:ext uri="{FF2B5EF4-FFF2-40B4-BE49-F238E27FC236}">
                  <a16:creationId xmlns:a16="http://schemas.microsoft.com/office/drawing/2014/main" id="{EA4D6A53-C9AD-4E35-BF1F-2218FCF68381}"/>
                </a:ext>
              </a:extLst>
            </p:cNvPr>
            <p:cNvSpPr/>
            <p:nvPr/>
          </p:nvSpPr>
          <p:spPr>
            <a:xfrm>
              <a:off x="550838" y="3251621"/>
              <a:ext cx="5067300" cy="1924050"/>
            </a:xfrm>
            <a:prstGeom prst="roundRect">
              <a:avLst>
                <a:gd name="adj" fmla="val 468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: 圆角 4">
              <a:extLst>
                <a:ext uri="{FF2B5EF4-FFF2-40B4-BE49-F238E27FC236}">
                  <a16:creationId xmlns:a16="http://schemas.microsoft.com/office/drawing/2014/main" id="{926266D3-5712-4088-8116-5BF0FEC7A13B}"/>
                </a:ext>
              </a:extLst>
            </p:cNvPr>
            <p:cNvSpPr/>
            <p:nvPr/>
          </p:nvSpPr>
          <p:spPr>
            <a:xfrm>
              <a:off x="550838" y="1001367"/>
              <a:ext cx="5067300" cy="1924050"/>
            </a:xfrm>
            <a:prstGeom prst="roundRect">
              <a:avLst>
                <a:gd name="adj" fmla="val 468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050" name="Picture 2" descr="OCR技术">
              <a:extLst>
                <a:ext uri="{FF2B5EF4-FFF2-40B4-BE49-F238E27FC236}">
                  <a16:creationId xmlns:a16="http://schemas.microsoft.com/office/drawing/2014/main" id="{B7E6AE77-BD2C-40E2-B2E6-4BC502445E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85" y="1413996"/>
              <a:ext cx="1181698" cy="11816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NLP技术">
              <a:extLst>
                <a:ext uri="{FF2B5EF4-FFF2-40B4-BE49-F238E27FC236}">
                  <a16:creationId xmlns:a16="http://schemas.microsoft.com/office/drawing/2014/main" id="{E4B70B56-0CBD-4DDD-AEA5-9DA89B1B0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2613" y="1413996"/>
              <a:ext cx="1235075" cy="1098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数据仓库技术">
              <a:extLst>
                <a:ext uri="{FF2B5EF4-FFF2-40B4-BE49-F238E27FC236}">
                  <a16:creationId xmlns:a16="http://schemas.microsoft.com/office/drawing/2014/main" id="{476B0639-2B12-4D87-BC4C-8C7095D391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359" y="3689125"/>
              <a:ext cx="1079284" cy="1095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数据抓取技术">
              <a:extLst>
                <a:ext uri="{FF2B5EF4-FFF2-40B4-BE49-F238E27FC236}">
                  <a16:creationId xmlns:a16="http://schemas.microsoft.com/office/drawing/2014/main" id="{027C2704-0840-490C-B36A-BC56749427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22613" y="3593724"/>
              <a:ext cx="1333500" cy="12477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1528722A-BD75-4EE4-BD96-20EDF637E376}"/>
                </a:ext>
              </a:extLst>
            </p:cNvPr>
            <p:cNvSpPr txBox="1"/>
            <p:nvPr/>
          </p:nvSpPr>
          <p:spPr>
            <a:xfrm>
              <a:off x="1994430" y="1267289"/>
              <a:ext cx="3459957" cy="1655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6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问题描述</a:t>
              </a:r>
              <a:endParaRPr lang="en-US" altLang="zh-CN" sz="16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解决什么问题，它的价值是什么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预测什么趋势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数据获取的难度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endParaRPr lang="en-US" altLang="zh-CN" sz="11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836FC807-D731-48A0-B731-364268257444}"/>
                </a:ext>
              </a:extLst>
            </p:cNvPr>
            <p:cNvSpPr txBox="1"/>
            <p:nvPr/>
          </p:nvSpPr>
          <p:spPr>
            <a:xfrm>
              <a:off x="7746998" y="1089446"/>
              <a:ext cx="3459957" cy="10237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数据获取</a:t>
              </a:r>
              <a:endParaRPr lang="en-US" altLang="zh-CN" sz="14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数据的时效性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数据的质量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128CC904-E16E-48C3-A90A-34DCE8A99750}"/>
                </a:ext>
              </a:extLst>
            </p:cNvPr>
            <p:cNvSpPr txBox="1"/>
            <p:nvPr/>
          </p:nvSpPr>
          <p:spPr>
            <a:xfrm>
              <a:off x="2057171" y="3379787"/>
              <a:ext cx="3459957" cy="13469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数据处理</a:t>
              </a:r>
              <a:endParaRPr lang="en-US" altLang="zh-CN" sz="11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缺失值处理、异常值处理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相关性分析、特征值选择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可视化展示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B291AD8F-7920-4DA9-B4BB-7411A4C346B4}"/>
                </a:ext>
              </a:extLst>
            </p:cNvPr>
            <p:cNvSpPr txBox="1"/>
            <p:nvPr/>
          </p:nvSpPr>
          <p:spPr>
            <a:xfrm>
              <a:off x="7746998" y="3506744"/>
              <a:ext cx="3459957" cy="15303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重点分析</a:t>
              </a:r>
              <a:endParaRPr lang="en-US" altLang="zh-CN" sz="14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数据模型算法的选择、模型的优化、预测结果，及主要的分析内容、图表及结果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FB351FA9-30B1-4761-A2F3-E80C01A44391}"/>
                </a:ext>
              </a:extLst>
            </p:cNvPr>
            <p:cNvSpPr/>
            <p:nvPr/>
          </p:nvSpPr>
          <p:spPr>
            <a:xfrm>
              <a:off x="550838" y="5501875"/>
              <a:ext cx="5067300" cy="1924050"/>
            </a:xfrm>
            <a:prstGeom prst="roundRect">
              <a:avLst>
                <a:gd name="adj" fmla="val 4685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8A9FE26-FA0B-4801-8A43-81AFC92ED39D}"/>
                </a:ext>
              </a:extLst>
            </p:cNvPr>
            <p:cNvSpPr txBox="1"/>
            <p:nvPr/>
          </p:nvSpPr>
          <p:spPr>
            <a:xfrm>
              <a:off x="2095773" y="5535844"/>
              <a:ext cx="3459957" cy="116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b="1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结论和建议</a:t>
              </a:r>
              <a:endParaRPr lang="en-US" altLang="zh-CN" sz="14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得出的主要结论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spc="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相关建议</a:t>
              </a:r>
              <a:endParaRPr lang="en-US" altLang="zh-CN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4" name="Picture 4" descr="NLP技术">
            <a:extLst>
              <a:ext uri="{FF2B5EF4-FFF2-40B4-BE49-F238E27FC236}">
                <a16:creationId xmlns:a16="http://schemas.microsoft.com/office/drawing/2014/main" id="{FCACCA41-7814-4C40-8631-DA9422A56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11" y="5060384"/>
            <a:ext cx="1087034" cy="96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B86496E8-781B-6BEF-0EDD-D58C5D8C97CA}"/>
              </a:ext>
            </a:extLst>
          </p:cNvPr>
          <p:cNvSpPr txBox="1"/>
          <p:nvPr/>
        </p:nvSpPr>
        <p:spPr>
          <a:xfrm>
            <a:off x="6807272" y="5333357"/>
            <a:ext cx="2753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重点陈述</a:t>
            </a:r>
            <a:r>
              <a:rPr lang="zh-CN" altLang="en-US" dirty="0">
                <a:solidFill>
                  <a:srgbClr val="FF0000"/>
                </a:solidFill>
              </a:rPr>
              <a:t>以上内容</a:t>
            </a:r>
          </a:p>
        </p:txBody>
      </p:sp>
    </p:spTree>
    <p:extLst>
      <p:ext uri="{BB962C8B-B14F-4D97-AF65-F5344CB8AC3E}">
        <p14:creationId xmlns:p14="http://schemas.microsoft.com/office/powerpoint/2010/main" val="201574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D01431D-7F98-4122-971D-522B9EC779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862"/>
          <a:stretch/>
        </p:blipFill>
        <p:spPr>
          <a:xfrm>
            <a:off x="202973" y="3964414"/>
            <a:ext cx="3605522" cy="2637616"/>
          </a:xfrm>
          <a:prstGeom prst="rect">
            <a:avLst/>
          </a:prstGeom>
        </p:spPr>
      </p:pic>
      <p:sp>
        <p:nvSpPr>
          <p:cNvPr id="5" name="矩形: 圆角 4">
            <a:extLst>
              <a:ext uri="{FF2B5EF4-FFF2-40B4-BE49-F238E27FC236}">
                <a16:creationId xmlns:a16="http://schemas.microsoft.com/office/drawing/2014/main" id="{926266D3-5712-4088-8116-5BF0FEC7A13B}"/>
              </a:ext>
            </a:extLst>
          </p:cNvPr>
          <p:cNvSpPr/>
          <p:nvPr/>
        </p:nvSpPr>
        <p:spPr>
          <a:xfrm>
            <a:off x="249269" y="2008210"/>
            <a:ext cx="3544912" cy="1924050"/>
          </a:xfrm>
          <a:prstGeom prst="roundRect">
            <a:avLst>
              <a:gd name="adj" fmla="val 4685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二、框架与结构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0" name="Picture 2" descr="OCR技术">
            <a:extLst>
              <a:ext uri="{FF2B5EF4-FFF2-40B4-BE49-F238E27FC236}">
                <a16:creationId xmlns:a16="http://schemas.microsoft.com/office/drawing/2014/main" id="{B7E6AE77-BD2C-40E2-B2E6-4BC502445E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38" y="2431272"/>
            <a:ext cx="1181698" cy="1181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528722A-BD75-4EE4-BD96-20EDF637E376}"/>
              </a:ext>
            </a:extLst>
          </p:cNvPr>
          <p:cNvSpPr txBox="1"/>
          <p:nvPr/>
        </p:nvSpPr>
        <p:spPr>
          <a:xfrm>
            <a:off x="1769021" y="2431272"/>
            <a:ext cx="2537857" cy="1332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问题描述</a:t>
            </a:r>
            <a:endParaRPr lang="en-US" altLang="zh-CN" sz="1600" b="1" spc="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解决什么问题</a:t>
            </a:r>
            <a:endParaRPr lang="en-US" altLang="zh-CN" sz="1400" spc="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它的价值是什么</a:t>
            </a:r>
            <a:endParaRPr lang="en-US" altLang="zh-CN" sz="1400" spc="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100" spc="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291AD8F-7920-4DA9-B4BB-7411A4C346B4}"/>
              </a:ext>
            </a:extLst>
          </p:cNvPr>
          <p:cNvSpPr txBox="1"/>
          <p:nvPr/>
        </p:nvSpPr>
        <p:spPr>
          <a:xfrm>
            <a:off x="4863872" y="2431272"/>
            <a:ext cx="5664427" cy="1142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/>
              <a:t>      </a:t>
            </a:r>
          </a:p>
          <a:p>
            <a:pPr>
              <a:lnSpc>
                <a:spcPct val="150000"/>
              </a:lnSpc>
            </a:pPr>
            <a:endParaRPr lang="en-US" altLang="zh-CN" sz="2400" spc="2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835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926266D3-5712-4088-8116-5BF0FEC7A13B}"/>
              </a:ext>
            </a:extLst>
          </p:cNvPr>
          <p:cNvSpPr/>
          <p:nvPr/>
        </p:nvSpPr>
        <p:spPr>
          <a:xfrm>
            <a:off x="635341" y="2181681"/>
            <a:ext cx="1738483" cy="1511420"/>
          </a:xfrm>
          <a:prstGeom prst="roundRect">
            <a:avLst>
              <a:gd name="adj" fmla="val 4685"/>
            </a:avLst>
          </a:prstGeom>
          <a:solidFill>
            <a:schemeClr val="bg1"/>
          </a:solidFill>
          <a:ln>
            <a:noFill/>
          </a:ln>
          <a:effectLst>
            <a:outerShdw blurRad="127000" sx="102000" sy="102000" algn="ctr" rotWithShape="0">
              <a:prstClr val="black">
                <a:alpha val="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三、技术关键点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056" name="Picture 8" descr="数据抓取技术">
            <a:extLst>
              <a:ext uri="{FF2B5EF4-FFF2-40B4-BE49-F238E27FC236}">
                <a16:creationId xmlns:a16="http://schemas.microsoft.com/office/drawing/2014/main" id="{027C2704-0840-490C-B36A-BC5674942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7" y="2501794"/>
            <a:ext cx="931047" cy="87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528722A-BD75-4EE4-BD96-20EDF637E376}"/>
              </a:ext>
            </a:extLst>
          </p:cNvPr>
          <p:cNvSpPr txBox="1"/>
          <p:nvPr/>
        </p:nvSpPr>
        <p:spPr>
          <a:xfrm>
            <a:off x="1164623" y="2569607"/>
            <a:ext cx="1443060" cy="639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600" b="1" spc="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重点分析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8CC904-E16E-48C3-A90A-34DCE8A99750}"/>
              </a:ext>
            </a:extLst>
          </p:cNvPr>
          <p:cNvSpPr txBox="1"/>
          <p:nvPr/>
        </p:nvSpPr>
        <p:spPr>
          <a:xfrm>
            <a:off x="3136964" y="2069979"/>
            <a:ext cx="7323370" cy="2487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陈述：数据加工处理、模型选择、特征选择及主要的分析内容、图表、结果</a:t>
            </a:r>
            <a:endParaRPr lang="en-US" altLang="zh-CN" sz="2800" spc="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5774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1135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四、亮点与重点</a:t>
            </a:r>
          </a:p>
          <a:p>
            <a:pPr>
              <a:lnSpc>
                <a:spcPct val="150000"/>
              </a:lnSpc>
            </a:pP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8CC904-E16E-48C3-A90A-34DCE8A99750}"/>
              </a:ext>
            </a:extLst>
          </p:cNvPr>
          <p:cNvSpPr txBox="1"/>
          <p:nvPr/>
        </p:nvSpPr>
        <p:spPr>
          <a:xfrm>
            <a:off x="2055802" y="1694177"/>
            <a:ext cx="8080396" cy="2252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1.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2.</a:t>
            </a: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3.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4.</a:t>
            </a:r>
            <a:endParaRPr lang="zh-CN" altLang="zh-CN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51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五、结论与建议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8CC904-E16E-48C3-A90A-34DCE8A99750}"/>
              </a:ext>
            </a:extLst>
          </p:cNvPr>
          <p:cNvSpPr txBox="1"/>
          <p:nvPr/>
        </p:nvSpPr>
        <p:spPr>
          <a:xfrm>
            <a:off x="2055802" y="1694177"/>
            <a:ext cx="8080396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结论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     </a:t>
            </a:r>
          </a:p>
          <a:p>
            <a:pPr>
              <a:lnSpc>
                <a:spcPct val="150000"/>
              </a:lnSpc>
            </a:pPr>
            <a:endParaRPr lang="zh-CN" altLang="zh-CN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429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11E0A9E-6003-4B72-A054-733449F723B5}"/>
              </a:ext>
            </a:extLst>
          </p:cNvPr>
          <p:cNvSpPr txBox="1"/>
          <p:nvPr/>
        </p:nvSpPr>
        <p:spPr>
          <a:xfrm>
            <a:off x="550838" y="-27296"/>
            <a:ext cx="354491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五、结论与建议</a:t>
            </a:r>
            <a:endParaRPr lang="en-US" altLang="zh-CN" sz="24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28CC904-E16E-48C3-A90A-34DCE8A99750}"/>
              </a:ext>
            </a:extLst>
          </p:cNvPr>
          <p:cNvSpPr txBox="1"/>
          <p:nvPr/>
        </p:nvSpPr>
        <p:spPr>
          <a:xfrm>
            <a:off x="960946" y="1164257"/>
            <a:ext cx="10535556" cy="114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  不足和建议</a:t>
            </a:r>
            <a:endParaRPr lang="en-US" altLang="zh-CN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9810548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269"/>
  <p:tag name="MH_SECTIONID" val="270,271,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ENTRY"/>
  <p:tag name="ID" val="553516"/>
  <p:tag name="MH_ORDER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NUMBER"/>
  <p:tag name="ID" val="553516"/>
  <p:tag name="MH_ORDER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ENTRY"/>
  <p:tag name="ID" val="553516"/>
  <p:tag name="MH_ORDER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NUMBER"/>
  <p:tag name="ID" val="553516"/>
  <p:tag name="MH_ORDER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ENTRY"/>
  <p:tag name="ID" val="553516"/>
  <p:tag name="MH_ORDER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NUMBER"/>
  <p:tag name="ID" val="553516"/>
  <p:tag name="MH_ORDER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ENTRY"/>
  <p:tag name="ID" val="553516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NUMBER"/>
  <p:tag name="ID" val="553516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ENTRY"/>
  <p:tag name="ID" val="553516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NUMBER"/>
  <p:tag name="ID" val="553516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201109200204"/>
  <p:tag name="MH_LIBRARY" val="CONTENTS"/>
  <p:tag name="MH_TYPE" val="OTHERS"/>
  <p:tag name="ID" val="553516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196</Words>
  <Application>Microsoft Office PowerPoint</Application>
  <PresentationFormat>宽屏</PresentationFormat>
  <Paragraphs>54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华文细黑</vt:lpstr>
      <vt:lpstr>微软雅黑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吴 卓玲</dc:creator>
  <cp:lastModifiedBy>l z</cp:lastModifiedBy>
  <cp:revision>59</cp:revision>
  <dcterms:created xsi:type="dcterms:W3CDTF">2020-11-04T07:46:26Z</dcterms:created>
  <dcterms:modified xsi:type="dcterms:W3CDTF">2024-08-15T04:13:20Z</dcterms:modified>
</cp:coreProperties>
</file>